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1370D-3676-254C-AD37-0FA604F37B10}" type="datetimeFigureOut">
              <a:rPr lang="bg-BG"/>
              <a:t>24.5.2020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B990-3395-6140-AA79-9CAF4B5A2526}" type="slidenum">
              <a:rPr lang="bg-BG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420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z" i="1"/>
              <a:t>Ŵ22222222Ŵ2a </a:t>
            </a:r>
            <a:r>
              <a:rPr lang="bg-BG" i="1"/>
              <a:t>aeasss0paeoe0qq</a:t>
            </a:r>
            <a:r>
              <a:rPr lang="zz" i="1"/>
              <a:t>aeasss0paeoe0qq1sqpqo</a:t>
            </a:r>
            <a:endParaRPr lang="bg-BG" i="1"/>
          </a:p>
          <a:p>
            <a:r>
              <a:rPr lang="zz" i="1"/>
              <a:t>Ewssq</a:t>
            </a:r>
            <a:endParaRPr lang="bg-BG" i="1"/>
          </a:p>
          <a:p>
            <a:endParaRPr lang="bg-BG" i="1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B990-3395-6140-AA79-9CAF4B5A2526}" type="slidenum">
              <a:rPr lang="bg-BG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760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E3FA94-24FE-2F45-88A5-9BE0A3362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24 май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97F4E25-005E-FF48-B887-A23096D29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723048"/>
            <a:ext cx="6815669" cy="841837"/>
          </a:xfrm>
        </p:spPr>
        <p:txBody>
          <a:bodyPr/>
          <a:lstStyle/>
          <a:p>
            <a:r>
              <a:rPr lang="bg-BG" b="1">
                <a:solidFill>
                  <a:schemeClr val="accent6">
                    <a:lumMod val="75000"/>
                  </a:schemeClr>
                </a:solidFill>
              </a:rPr>
              <a:t>Ден на българската просвета и култура </a:t>
            </a:r>
          </a:p>
          <a:p>
            <a:r>
              <a:rPr lang="bg-BG" b="1">
                <a:solidFill>
                  <a:schemeClr val="accent6">
                    <a:lumMod val="75000"/>
                  </a:schemeClr>
                </a:solidFill>
              </a:rPr>
              <a:t>и на славянската   писменост 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C1FFBC2B-E22C-024F-B5A3-157825725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98" y="1798724"/>
            <a:ext cx="2459541" cy="1336228"/>
          </a:xfrm>
          <a:prstGeom prst="rect">
            <a:avLst/>
          </a:prstGeom>
        </p:spPr>
      </p:pic>
      <p:pic>
        <p:nvPicPr>
          <p:cNvPr id="6" name="Картина 6">
            <a:extLst>
              <a:ext uri="{FF2B5EF4-FFF2-40B4-BE49-F238E27FC236}">
                <a16:creationId xmlns:a16="http://schemas.microsoft.com/office/drawing/2014/main" id="{05522A5C-BE1C-DE42-8670-99D29741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827" y="1712299"/>
            <a:ext cx="2509975" cy="1351216"/>
          </a:xfrm>
          <a:prstGeom prst="rect">
            <a:avLst/>
          </a:prstGeom>
        </p:spPr>
      </p:pic>
      <p:pic>
        <p:nvPicPr>
          <p:cNvPr id="12" name="Картина 12">
            <a:extLst>
              <a:ext uri="{FF2B5EF4-FFF2-40B4-BE49-F238E27FC236}">
                <a16:creationId xmlns:a16="http://schemas.microsoft.com/office/drawing/2014/main" id="{DE29F03D-D2F3-D34E-898D-8E2140EAF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198" y="4223061"/>
            <a:ext cx="1768137" cy="903714"/>
          </a:xfrm>
          <a:prstGeom prst="rect">
            <a:avLst/>
          </a:prstGeom>
        </p:spPr>
      </p:pic>
      <p:pic>
        <p:nvPicPr>
          <p:cNvPr id="14" name="Картина 14">
            <a:extLst>
              <a:ext uri="{FF2B5EF4-FFF2-40B4-BE49-F238E27FC236}">
                <a16:creationId xmlns:a16="http://schemas.microsoft.com/office/drawing/2014/main" id="{726C26F7-9A90-4A45-8D56-79B786B57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737" y="4223061"/>
            <a:ext cx="1584097" cy="903714"/>
          </a:xfrm>
          <a:prstGeom prst="rect">
            <a:avLst/>
          </a:prstGeom>
        </p:spPr>
      </p:pic>
      <p:pic>
        <p:nvPicPr>
          <p:cNvPr id="16" name="Картина 16">
            <a:extLst>
              <a:ext uri="{FF2B5EF4-FFF2-40B4-BE49-F238E27FC236}">
                <a16:creationId xmlns:a16="http://schemas.microsoft.com/office/drawing/2014/main" id="{4BCB56A6-EA92-4B40-AB01-C04B1C6A5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089" y="1712299"/>
            <a:ext cx="1957388" cy="918651"/>
          </a:xfrm>
          <a:prstGeom prst="rect">
            <a:avLst/>
          </a:prstGeom>
        </p:spPr>
      </p:pic>
      <p:pic>
        <p:nvPicPr>
          <p:cNvPr id="18" name="Картина 18">
            <a:extLst>
              <a:ext uri="{FF2B5EF4-FFF2-40B4-BE49-F238E27FC236}">
                <a16:creationId xmlns:a16="http://schemas.microsoft.com/office/drawing/2014/main" id="{06138249-C937-3745-A1DC-A56C49ECE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120" y="4595855"/>
            <a:ext cx="977325" cy="6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EB1D72-3E70-6944-8872-3DC91118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6">
                    <a:lumMod val="75000"/>
                  </a:schemeClr>
                </a:solidFill>
              </a:rPr>
              <a:t>Днес ще научим малко за :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0568E85-FED7-4A49-BC4C-39972A168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9719"/>
            <a:ext cx="9601196" cy="3796149"/>
          </a:xfrm>
        </p:spPr>
        <p:txBody>
          <a:bodyPr anchor="b"/>
          <a:lstStyle/>
          <a:p>
            <a:r>
              <a:rPr lang="bg-BG">
                <a:solidFill>
                  <a:schemeClr val="accent1"/>
                </a:solidFill>
              </a:rPr>
              <a:t>Покръстването на българската църква </a:t>
            </a:r>
          </a:p>
          <a:p>
            <a:r>
              <a:rPr lang="bg-BG">
                <a:solidFill>
                  <a:schemeClr val="accent1"/>
                </a:solidFill>
              </a:rPr>
              <a:t>Въвеждането на славянската писменост</a:t>
            </a:r>
          </a:p>
          <a:p>
            <a:r>
              <a:rPr lang="bg-BG">
                <a:solidFill>
                  <a:schemeClr val="accent1"/>
                </a:solidFill>
              </a:rPr>
              <a:t>Начало на старобългарската книжнина</a:t>
            </a:r>
          </a:p>
          <a:p>
            <a:pPr algn="l"/>
            <a:r>
              <a:rPr lang="bg-BG">
                <a:solidFill>
                  <a:schemeClr val="accent1"/>
                </a:solidFill>
              </a:rPr>
              <a:t>Почит към Солонските братя</a:t>
            </a:r>
          </a:p>
          <a:p>
            <a:pPr algn="r"/>
            <a:endParaRPr lang="bg-BG">
              <a:solidFill>
                <a:schemeClr val="accent1"/>
              </a:solidFill>
            </a:endParaRPr>
          </a:p>
          <a:p>
            <a:endParaRPr lang="bg-BG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0F8E56BA-1B12-3746-A8DC-8F18989B2C81}"/>
              </a:ext>
            </a:extLst>
          </p:cNvPr>
          <p:cNvSpPr txBox="1"/>
          <p:nvPr/>
        </p:nvSpPr>
        <p:spPr>
          <a:xfrm>
            <a:off x="518457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g-BG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662C092-F6E0-FC4A-9F8D-D0A792357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09689"/>
              </p:ext>
            </p:extLst>
          </p:nvPr>
        </p:nvGraphicFramePr>
        <p:xfrm>
          <a:off x="1120576" y="4973322"/>
          <a:ext cx="102558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69">
                  <a:extLst>
                    <a:ext uri="{9D8B030D-6E8A-4147-A177-3AD203B41FA5}">
                      <a16:colId xmlns:a16="http://schemas.microsoft.com/office/drawing/2014/main" val="1782514704"/>
                    </a:ext>
                  </a:extLst>
                </a:gridCol>
                <a:gridCol w="2051169">
                  <a:extLst>
                    <a:ext uri="{9D8B030D-6E8A-4147-A177-3AD203B41FA5}">
                      <a16:colId xmlns:a16="http://schemas.microsoft.com/office/drawing/2014/main" val="746598663"/>
                    </a:ext>
                  </a:extLst>
                </a:gridCol>
                <a:gridCol w="2051169">
                  <a:extLst>
                    <a:ext uri="{9D8B030D-6E8A-4147-A177-3AD203B41FA5}">
                      <a16:colId xmlns:a16="http://schemas.microsoft.com/office/drawing/2014/main" val="1135988967"/>
                    </a:ext>
                  </a:extLst>
                </a:gridCol>
                <a:gridCol w="2051169">
                  <a:extLst>
                    <a:ext uri="{9D8B030D-6E8A-4147-A177-3AD203B41FA5}">
                      <a16:colId xmlns:a16="http://schemas.microsoft.com/office/drawing/2014/main" val="3777811493"/>
                    </a:ext>
                  </a:extLst>
                </a:gridCol>
                <a:gridCol w="2051169">
                  <a:extLst>
                    <a:ext uri="{9D8B030D-6E8A-4147-A177-3AD203B41FA5}">
                      <a16:colId xmlns:a16="http://schemas.microsoft.com/office/drawing/2014/main" val="1179156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1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0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0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9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1BE8A08-9E10-014D-B05A-DEAC393A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196837"/>
          </a:xfrm>
        </p:spPr>
        <p:txBody>
          <a:bodyPr/>
          <a:lstStyle/>
          <a:p>
            <a:r>
              <a:rPr lang="bg-BG"/>
              <a:t>Българската изтория през 9 век </a:t>
            </a:r>
          </a:p>
        </p:txBody>
      </p:sp>
      <p:pic>
        <p:nvPicPr>
          <p:cNvPr id="3" name="Картина 3">
            <a:extLst>
              <a:ext uri="{FF2B5EF4-FFF2-40B4-BE49-F238E27FC236}">
                <a16:creationId xmlns:a16="http://schemas.microsoft.com/office/drawing/2014/main" id="{7ED0EFCC-A7C7-3647-8802-E2941C30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2640806"/>
            <a:ext cx="4800599" cy="3431381"/>
          </a:xfrm>
          <a:prstGeom prst="rect">
            <a:avLst/>
          </a:prstGeom>
        </p:spPr>
      </p:pic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52DE77EE-D4F0-C54C-A69D-C1C1CC56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969" y="2768203"/>
            <a:ext cx="4518419" cy="31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20E500-F29C-7A47-9F86-A26D774C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6">
                    <a:lumMod val="75000"/>
                  </a:schemeClr>
                </a:solidFill>
              </a:rPr>
              <a:t>Покръстването на българската църква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73F17FD-8F8D-264A-821F-94AC2D47B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74" y="2622288"/>
            <a:ext cx="3221474" cy="54292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g-BG"/>
              <a:t>През 864г. Княз Борис 1 приел християнството от Византия. </a:t>
            </a:r>
          </a:p>
          <a:p>
            <a:pPr marL="0" indent="0">
              <a:buNone/>
            </a:pPr>
            <a:r>
              <a:rPr lang="bg-BG"/>
              <a:t>Византийски духовници покръстили населението в цяла България, но за българите християнската проповед на гръцки оставала неразбран, а византийското влияние върху България нараснало. Княз Борис 1 разбрал, че за да е силна и независима една държава трябва да има своя църква . Константиноплският патриарх не одобрил идеята за независима църква . Пради това князът се обърнал към папата в Рим. За да не изгуби влияние върху България империята отстъпила. През 870 г. България постигнала независимост на българските църкви</a:t>
            </a:r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endParaRPr lang="bg-BG"/>
          </a:p>
          <a:p>
            <a:pPr marL="0" indent="0">
              <a:buNone/>
            </a:pPr>
            <a:r>
              <a:rPr lang="bg-BG"/>
              <a:t> </a:t>
            </a:r>
          </a:p>
          <a:p>
            <a:pPr marL="0" indent="0">
              <a:buNone/>
            </a:pPr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38EC7478-9EAC-3941-A8F4-B38D899C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52949" y="2466591"/>
            <a:ext cx="2023709" cy="3661536"/>
          </a:xfrm>
          <a:prstGeom prst="rect">
            <a:avLst/>
          </a:prstGeom>
        </p:spPr>
      </p:pic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AD43F82E-CFBA-4C42-AE7B-DE077BCC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74" y="2511573"/>
            <a:ext cx="2497670" cy="1275685"/>
          </a:xfrm>
          <a:prstGeom prst="rect">
            <a:avLst/>
          </a:prstGeom>
        </p:spPr>
      </p:pic>
      <p:pic>
        <p:nvPicPr>
          <p:cNvPr id="7" name="Картина 7">
            <a:extLst>
              <a:ext uri="{FF2B5EF4-FFF2-40B4-BE49-F238E27FC236}">
                <a16:creationId xmlns:a16="http://schemas.microsoft.com/office/drawing/2014/main" id="{0CEE887D-5A1C-CE48-A020-C42DBD0BB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474" y="3928160"/>
            <a:ext cx="1316206" cy="2079918"/>
          </a:xfrm>
          <a:prstGeom prst="rect">
            <a:avLst/>
          </a:prstGeom>
        </p:spPr>
      </p:pic>
      <p:pic>
        <p:nvPicPr>
          <p:cNvPr id="9" name="Картина 9">
            <a:extLst>
              <a:ext uri="{FF2B5EF4-FFF2-40B4-BE49-F238E27FC236}">
                <a16:creationId xmlns:a16="http://schemas.microsoft.com/office/drawing/2014/main" id="{660D41A8-334F-7A41-8684-FDCD506B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13" y="2489081"/>
            <a:ext cx="1932476" cy="3639045"/>
          </a:xfrm>
          <a:prstGeom prst="rect">
            <a:avLst/>
          </a:prstGeom>
        </p:spPr>
      </p:pic>
      <p:pic>
        <p:nvPicPr>
          <p:cNvPr id="11" name="Картина 11">
            <a:extLst>
              <a:ext uri="{FF2B5EF4-FFF2-40B4-BE49-F238E27FC236}">
                <a16:creationId xmlns:a16="http://schemas.microsoft.com/office/drawing/2014/main" id="{66771BFF-6C83-2A4E-BBE7-9D5FD6D46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227" y="3928160"/>
            <a:ext cx="1068917" cy="1278247"/>
          </a:xfrm>
          <a:prstGeom prst="rect">
            <a:avLst/>
          </a:prstGeom>
        </p:spPr>
      </p:pic>
      <p:pic>
        <p:nvPicPr>
          <p:cNvPr id="13" name="Картина 13">
            <a:extLst>
              <a:ext uri="{FF2B5EF4-FFF2-40B4-BE49-F238E27FC236}">
                <a16:creationId xmlns:a16="http://schemas.microsoft.com/office/drawing/2014/main" id="{B66C4C7A-C986-5147-8FEE-6EB356000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032" y="5206407"/>
            <a:ext cx="960028" cy="9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7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5DD971B-F636-F54B-8401-FF7A38E1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>
                <a:solidFill>
                  <a:schemeClr val="accent5"/>
                </a:solidFill>
              </a:rPr>
              <a:t>Въвеждане на славянската писменост в България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7645064-EA95-4142-AB17-9A5B5697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57" y="2503354"/>
            <a:ext cx="7598568" cy="36759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/>
              <a:t>Благодарение на Княз Борис Първи България скоро се стопила и с писменост . Светите братя Кирил и Методий -създателите на славянската азбука проповядвали най-напред сред славяните в централна Европа с благословията на Папата. </a:t>
            </a:r>
          </a:p>
          <a:p>
            <a:pPr marL="0" indent="0">
              <a:buNone/>
            </a:pPr>
            <a:r>
              <a:rPr lang="bg-BG"/>
              <a:t>  там те въвели християнското богослужение на славянски език и обучили много ученици, щно след смъртта на братята немското папско духовенство прогонило учениците им. Оцелелите намерили спасение в християнска България . Княз Борис ги приел с радост и осигурил отлични условия за тяхната дейност . Били създадени първите книжовни центрове. 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FC3A36AF-3DA7-D546-989E-6066E093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2655092"/>
            <a:ext cx="2720036" cy="33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13A07F-701C-ED44-9DAE-AA1529B3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/>
              <a:t>Началото на старобългарската книжнина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A674C12-6A7E-1240-8D69-CCB3D6F6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61" y="2556932"/>
            <a:ext cx="7884318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>
                <a:solidFill>
                  <a:schemeClr val="accent5"/>
                </a:solidFill>
              </a:rPr>
              <a:t>В столицата Плиска започнал дейността си Наум.  Климент бил изпратен в югозападната област на държавата в град Охрид( в днешна република Македония) той основал манастир с книжовна школа и сам подготвил 3500 свещеници и учители. Климент и Наум превели от гръцки език богослужебни книги и написали първите книжовни творби на старобългарски език . През 893 година този език бил приет за официален в държавата и църквата . Общата религия на разбираем език сближила българите и славяните и постепенно заличила разликите помежду иим. Образувана се една общност с името българи, така мъдрата и  далновидна политика на Княз Борис Първи създала условия за независимо развитие и възход на България. 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72E808A4-8A5D-2E4D-9A6C-D6F4A7858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079" y="2556932"/>
            <a:ext cx="1881852" cy="1679106"/>
          </a:xfrm>
          <a:prstGeom prst="rect">
            <a:avLst/>
          </a:prstGeom>
        </p:spPr>
      </p:pic>
      <p:pic>
        <p:nvPicPr>
          <p:cNvPr id="6" name="Картина 6">
            <a:extLst>
              <a:ext uri="{FF2B5EF4-FFF2-40B4-BE49-F238E27FC236}">
                <a16:creationId xmlns:a16="http://schemas.microsoft.com/office/drawing/2014/main" id="{BA3434D3-0879-B74C-9142-9C0834BE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079" y="4365569"/>
            <a:ext cx="1881852" cy="16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E9C122A-B9DB-3C44-842A-F91141E4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6"/>
                </a:solidFill>
              </a:rPr>
              <a:t>Почит към Солонските братя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B667C1E-66CE-724D-945E-D91C5196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371" y="2556931"/>
            <a:ext cx="3205162" cy="3318937"/>
          </a:xfrm>
        </p:spPr>
        <p:txBody>
          <a:bodyPr/>
          <a:lstStyle/>
          <a:p>
            <a:pPr marL="0" indent="0">
              <a:buNone/>
            </a:pPr>
            <a:r>
              <a:rPr lang="bg-BG">
                <a:solidFill>
                  <a:schemeClr val="accent5"/>
                </a:solidFill>
              </a:rPr>
              <a:t>Днес всеки българин на 24 май отдава почит към солунските братя - Кирил и Методий и кам техните ученици, защото без тяхното дело българската писменост култура и език нямаше да съществува. 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F4992302-AA2C-B449-9105-87431674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2637368"/>
            <a:ext cx="1806773" cy="1673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6" name="Картина 6">
            <a:extLst>
              <a:ext uri="{FF2B5EF4-FFF2-40B4-BE49-F238E27FC236}">
                <a16:creationId xmlns:a16="http://schemas.microsoft.com/office/drawing/2014/main" id="{0C064BAC-FE6C-0043-960D-FFF0ACEE5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65" y="2637368"/>
            <a:ext cx="1338723" cy="25507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Картина 8">
            <a:extLst>
              <a:ext uri="{FF2B5EF4-FFF2-40B4-BE49-F238E27FC236}">
                <a16:creationId xmlns:a16="http://schemas.microsoft.com/office/drawing/2014/main" id="{4F5526D2-EAC1-C44E-9559-03ED8600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505" y="2581094"/>
            <a:ext cx="1817318" cy="232130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0" name="Картина 10">
            <a:extLst>
              <a:ext uri="{FF2B5EF4-FFF2-40B4-BE49-F238E27FC236}">
                <a16:creationId xmlns:a16="http://schemas.microsoft.com/office/drawing/2014/main" id="{FA9C4B52-E6C1-EC4E-BEA4-2D2A3E852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374" y="2581094"/>
            <a:ext cx="1425806" cy="238143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1006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Органични</vt:lpstr>
      <vt:lpstr>24 май</vt:lpstr>
      <vt:lpstr>Днес ще научим малко за :</vt:lpstr>
      <vt:lpstr>Българската изтория през 9 век </vt:lpstr>
      <vt:lpstr>Покръстването на българската църква </vt:lpstr>
      <vt:lpstr>Въвеждане на славянската писменост в България </vt:lpstr>
      <vt:lpstr>Началото на старобългарската книжнина</vt:lpstr>
      <vt:lpstr>Почит към Солонските братя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май</dc:title>
  <dc:creator>Мартина Василева</dc:creator>
  <cp:lastModifiedBy>Мартина Василева</cp:lastModifiedBy>
  <cp:revision>12</cp:revision>
  <dcterms:created xsi:type="dcterms:W3CDTF">2020-05-13T12:48:13Z</dcterms:created>
  <dcterms:modified xsi:type="dcterms:W3CDTF">2020-05-24T14:55:14Z</dcterms:modified>
</cp:coreProperties>
</file>